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notesMasterIdLst>
    <p:notesMasterId r:id="rId10"/>
  </p:notesMasterIdLst>
  <p:sldIdLst>
    <p:sldId id="287" r:id="rId2"/>
    <p:sldId id="322" r:id="rId3"/>
    <p:sldId id="323" r:id="rId4"/>
    <p:sldId id="324" r:id="rId5"/>
    <p:sldId id="326" r:id="rId6"/>
    <p:sldId id="325" r:id="rId7"/>
    <p:sldId id="327" r:id="rId8"/>
    <p:sldId id="294" r:id="rId9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rs Kitchen" initials="MK" lastIdx="1" clrIdx="0">
    <p:extLst>
      <p:ext uri="{19B8F6BF-5375-455C-9EA6-DF929625EA0E}">
        <p15:presenceInfo xmlns:p15="http://schemas.microsoft.com/office/powerpoint/2012/main" userId="S-1-5-21-2314413668-1356365200-3179324613-111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93" autoAdjust="0"/>
    <p:restoredTop sz="94660"/>
  </p:normalViewPr>
  <p:slideViewPr>
    <p:cSldViewPr snapToGrid="0">
      <p:cViewPr varScale="1">
        <p:scale>
          <a:sx n="93" d="100"/>
          <a:sy n="93" d="100"/>
        </p:scale>
        <p:origin x="360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E41F1F-31FC-4AB1-A1FC-BFDA9F8A6CCA}" type="datetimeFigureOut">
              <a:rPr lang="en-GB" smtClean="0"/>
              <a:t>08/08/2024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DBD4FA-BF46-4579-BEAD-0B2E6B4AD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459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8/8/2024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8136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0223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1691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477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333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150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497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9092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0346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7455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3078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61BEF0D-F0BB-DE4B-95CE-6DB70DBA9567}" type="datetimeFigureOut">
              <a:rPr lang="en-US" smtClean="0"/>
              <a:pPr/>
              <a:t>8/8/2024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5267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Pupil PREMIUM STRATEGY Analysis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Outcomes of the 3 Year Strategy</a:t>
            </a:r>
          </a:p>
          <a:p>
            <a:r>
              <a:rPr lang="en-GB" dirty="0"/>
              <a:t>2021- 2024</a:t>
            </a:r>
          </a:p>
        </p:txBody>
      </p:sp>
    </p:spTree>
    <p:extLst>
      <p:ext uri="{BB962C8B-B14F-4D97-AF65-F5344CB8AC3E}">
        <p14:creationId xmlns:p14="http://schemas.microsoft.com/office/powerpoint/2010/main" val="7424736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E7B7D7B-C806-47C6-8B53-AFAB3CE5AD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105" y="-90615"/>
            <a:ext cx="5139137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EDBF8EF-B432-4384-B0F5-CD2C352E9B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5968" y="1142614"/>
            <a:ext cx="5553075" cy="9810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11FDE0-7BA5-4582-B6E1-7673F3C5A0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1692" y="2023677"/>
            <a:ext cx="5381625" cy="425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115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F2870E-59F6-4962-A45C-FEE7CB17F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Improved oral skills and vocabulary among disadvantaged pupils.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CB5AF06-175C-4A87-85A5-BD0C32B070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802074"/>
              </p:ext>
            </p:extLst>
          </p:nvPr>
        </p:nvGraphicFramePr>
        <p:xfrm>
          <a:off x="421319" y="2272990"/>
          <a:ext cx="11186982" cy="7557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37270">
                  <a:extLst>
                    <a:ext uri="{9D8B030D-6E8A-4147-A177-3AD203B41FA5}">
                      <a16:colId xmlns:a16="http://schemas.microsoft.com/office/drawing/2014/main" val="2536079025"/>
                    </a:ext>
                  </a:extLst>
                </a:gridCol>
                <a:gridCol w="2468364">
                  <a:extLst>
                    <a:ext uri="{9D8B030D-6E8A-4147-A177-3AD203B41FA5}">
                      <a16:colId xmlns:a16="http://schemas.microsoft.com/office/drawing/2014/main" val="1045343161"/>
                    </a:ext>
                  </a:extLst>
                </a:gridCol>
                <a:gridCol w="2313652">
                  <a:extLst>
                    <a:ext uri="{9D8B030D-6E8A-4147-A177-3AD203B41FA5}">
                      <a16:colId xmlns:a16="http://schemas.microsoft.com/office/drawing/2014/main" val="4165688121"/>
                    </a:ext>
                  </a:extLst>
                </a:gridCol>
                <a:gridCol w="2067696">
                  <a:extLst>
                    <a:ext uri="{9D8B030D-6E8A-4147-A177-3AD203B41FA5}">
                      <a16:colId xmlns:a16="http://schemas.microsoft.com/office/drawing/2014/main" val="2366059295"/>
                    </a:ext>
                  </a:extLst>
                </a:gridCol>
              </a:tblGrid>
              <a:tr h="337785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2024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827799"/>
                  </a:ext>
                </a:extLst>
              </a:tr>
              <a:tr h="417992">
                <a:tc>
                  <a:txBody>
                    <a:bodyPr/>
                    <a:lstStyle/>
                    <a:p>
                      <a:r>
                        <a:rPr lang="en-GB" sz="1600" dirty="0"/>
                        <a:t>EYFS outcomes for Speaking for PP cohort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85% achieved exp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94.4% achieved exp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76.5% achieving exp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4440415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5F8F10ED-63B6-4A0D-BE68-CCE4E6401B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20014">
            <a:off x="5654893" y="3429000"/>
            <a:ext cx="4572001" cy="32774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2B68BE-4C96-41CD-B71E-A98536FD59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125011">
            <a:off x="1497301" y="3761189"/>
            <a:ext cx="4157592" cy="281996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90954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9E160-B264-49EC-8DDA-DB1845A19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Every child a reader. </a:t>
            </a:r>
            <a:br>
              <a:rPr lang="en-GB" dirty="0"/>
            </a:br>
            <a:r>
              <a:rPr lang="en-GB" dirty="0"/>
              <a:t>Improved reading attainment for disadvantaged pupils.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8A23C52-D977-4DAD-A6AB-B418D872BC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3434862"/>
              </p:ext>
            </p:extLst>
          </p:nvPr>
        </p:nvGraphicFramePr>
        <p:xfrm>
          <a:off x="477794" y="2334283"/>
          <a:ext cx="11186982" cy="1583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37270">
                  <a:extLst>
                    <a:ext uri="{9D8B030D-6E8A-4147-A177-3AD203B41FA5}">
                      <a16:colId xmlns:a16="http://schemas.microsoft.com/office/drawing/2014/main" val="2536079025"/>
                    </a:ext>
                  </a:extLst>
                </a:gridCol>
                <a:gridCol w="2468364">
                  <a:extLst>
                    <a:ext uri="{9D8B030D-6E8A-4147-A177-3AD203B41FA5}">
                      <a16:colId xmlns:a16="http://schemas.microsoft.com/office/drawing/2014/main" val="1045343161"/>
                    </a:ext>
                  </a:extLst>
                </a:gridCol>
                <a:gridCol w="2313652">
                  <a:extLst>
                    <a:ext uri="{9D8B030D-6E8A-4147-A177-3AD203B41FA5}">
                      <a16:colId xmlns:a16="http://schemas.microsoft.com/office/drawing/2014/main" val="4165688121"/>
                    </a:ext>
                  </a:extLst>
                </a:gridCol>
                <a:gridCol w="2067696">
                  <a:extLst>
                    <a:ext uri="{9D8B030D-6E8A-4147-A177-3AD203B41FA5}">
                      <a16:colId xmlns:a16="http://schemas.microsoft.com/office/drawing/2014/main" val="2366059295"/>
                    </a:ext>
                  </a:extLst>
                </a:gridCol>
              </a:tblGrid>
              <a:tr h="385259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2024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827799"/>
                  </a:ext>
                </a:extLst>
              </a:tr>
              <a:tr h="476739">
                <a:tc>
                  <a:txBody>
                    <a:bodyPr/>
                    <a:lstStyle/>
                    <a:p>
                      <a:r>
                        <a:rPr lang="en-GB" sz="1600" dirty="0"/>
                        <a:t>Year 1 Phonics Screen Outcomes for PP cohort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47.4% passed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85.2% passed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81.8% (4/22 didn’t pass, all with SEND)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4440415"/>
                  </a:ext>
                </a:extLst>
              </a:tr>
              <a:tr h="619119">
                <a:tc>
                  <a:txBody>
                    <a:bodyPr/>
                    <a:lstStyle/>
                    <a:p>
                      <a:r>
                        <a:rPr lang="en-GB" sz="1600" dirty="0"/>
                        <a:t>Year 2 Phonics Screen Outcomes for PP cohort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33.3% passed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76.9% passed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50% (2/4 passed, other 2 SEND)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1380114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80469C1-4160-4869-AF71-5565C6A407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004213"/>
              </p:ext>
            </p:extLst>
          </p:nvPr>
        </p:nvGraphicFramePr>
        <p:xfrm>
          <a:off x="477794" y="4389624"/>
          <a:ext cx="11186981" cy="20711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37270">
                  <a:extLst>
                    <a:ext uri="{9D8B030D-6E8A-4147-A177-3AD203B41FA5}">
                      <a16:colId xmlns:a16="http://schemas.microsoft.com/office/drawing/2014/main" val="2536079025"/>
                    </a:ext>
                  </a:extLst>
                </a:gridCol>
                <a:gridCol w="2468364">
                  <a:extLst>
                    <a:ext uri="{9D8B030D-6E8A-4147-A177-3AD203B41FA5}">
                      <a16:colId xmlns:a16="http://schemas.microsoft.com/office/drawing/2014/main" val="1045343161"/>
                    </a:ext>
                  </a:extLst>
                </a:gridCol>
                <a:gridCol w="2349670">
                  <a:extLst>
                    <a:ext uri="{9D8B030D-6E8A-4147-A177-3AD203B41FA5}">
                      <a16:colId xmlns:a16="http://schemas.microsoft.com/office/drawing/2014/main" val="4165688121"/>
                    </a:ext>
                  </a:extLst>
                </a:gridCol>
                <a:gridCol w="2031677">
                  <a:extLst>
                    <a:ext uri="{9D8B030D-6E8A-4147-A177-3AD203B41FA5}">
                      <a16:colId xmlns:a16="http://schemas.microsoft.com/office/drawing/2014/main" val="2366059295"/>
                    </a:ext>
                  </a:extLst>
                </a:gridCol>
              </a:tblGrid>
              <a:tr h="385259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2024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827799"/>
                  </a:ext>
                </a:extLst>
              </a:tr>
              <a:tr h="476739">
                <a:tc>
                  <a:txBody>
                    <a:bodyPr/>
                    <a:lstStyle/>
                    <a:p>
                      <a:r>
                        <a:rPr lang="en-GB" sz="1600" dirty="0"/>
                        <a:t>Year 2 Expected Reading Outcomes for PP cohort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52.4% achieved exp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63% achieved exp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75.8% 7/29 not </a:t>
                      </a:r>
                      <a:r>
                        <a:rPr lang="en-GB" sz="1600" dirty="0" err="1"/>
                        <a:t>exs</a:t>
                      </a:r>
                      <a:r>
                        <a:rPr lang="en-GB" sz="1600" dirty="0"/>
                        <a:t>+ Out of these, 5 have SEND. Pure PP with no other needs = 93%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4440415"/>
                  </a:ext>
                </a:extLst>
              </a:tr>
              <a:tr h="619119">
                <a:tc>
                  <a:txBody>
                    <a:bodyPr/>
                    <a:lstStyle/>
                    <a:p>
                      <a:r>
                        <a:rPr lang="en-GB" sz="1600" dirty="0"/>
                        <a:t>Year 2 GDS Reading Outcomes for PP cohort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4.8% achieved GDS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14.8% achieved GDS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31%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1380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8306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5F188-DF25-4A2E-B2E7-B7B639E15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 achieve and sustain a curriculum that is relevant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FA11F3-09F6-4D61-86B2-8AAE71C768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426" y="2084832"/>
            <a:ext cx="2093695" cy="135290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675E12-827D-4C27-95C8-0CB4A18197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8858" y="2476356"/>
            <a:ext cx="2178344" cy="135290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EE7DB3-0752-4CE9-A0D9-FBFAB7BD33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6807" y="1776366"/>
            <a:ext cx="2475514" cy="137644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30400AC-8280-4F66-A85C-654570342B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9193" y="3487095"/>
            <a:ext cx="4864429" cy="283305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C2C3ACC-9BCE-4E21-87B0-65401E6424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1333" y="2109512"/>
            <a:ext cx="2540075" cy="135290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48B096F-05BD-4FEA-93E2-C952C8BF1F1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00856" y="1335024"/>
            <a:ext cx="2664193" cy="137644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E58B0EA-A110-41FA-9D2F-F5189C61CC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4426" y="4744675"/>
            <a:ext cx="2663654" cy="149961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44C41A2-2C23-4C55-A307-B2AE3D2955D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88080" y="4220782"/>
            <a:ext cx="2628867" cy="149961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4590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5D217-7C75-4194-B4F6-6E8D58ACE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036" y="1063011"/>
            <a:ext cx="9720072" cy="1499616"/>
          </a:xfrm>
        </p:spPr>
        <p:txBody>
          <a:bodyPr>
            <a:normAutofit fontScale="90000"/>
          </a:bodyPr>
          <a:lstStyle/>
          <a:p>
            <a:r>
              <a:rPr lang="en-GB" dirty="0"/>
              <a:t>Improved attendance rates for all pupils, particularly our disadvantaged pupils.  </a:t>
            </a:r>
            <a:br>
              <a:rPr lang="en-GB" dirty="0"/>
            </a:br>
            <a:r>
              <a:rPr lang="en-GB" dirty="0"/>
              <a:t>Reduce the number of persistent absences and those who arrive late. </a:t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0DF239C-9236-48A3-9F90-ED7808758D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528227"/>
              </p:ext>
            </p:extLst>
          </p:nvPr>
        </p:nvGraphicFramePr>
        <p:xfrm>
          <a:off x="749643" y="3199256"/>
          <a:ext cx="10453817" cy="14811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3017">
                  <a:extLst>
                    <a:ext uri="{9D8B030D-6E8A-4147-A177-3AD203B41FA5}">
                      <a16:colId xmlns:a16="http://schemas.microsoft.com/office/drawing/2014/main" val="2536079025"/>
                    </a:ext>
                  </a:extLst>
                </a:gridCol>
                <a:gridCol w="2108886">
                  <a:extLst>
                    <a:ext uri="{9D8B030D-6E8A-4147-A177-3AD203B41FA5}">
                      <a16:colId xmlns:a16="http://schemas.microsoft.com/office/drawing/2014/main" val="1045343161"/>
                    </a:ext>
                  </a:extLst>
                </a:gridCol>
                <a:gridCol w="2067697">
                  <a:extLst>
                    <a:ext uri="{9D8B030D-6E8A-4147-A177-3AD203B41FA5}">
                      <a16:colId xmlns:a16="http://schemas.microsoft.com/office/drawing/2014/main" val="4165688121"/>
                    </a:ext>
                  </a:extLst>
                </a:gridCol>
                <a:gridCol w="2224217">
                  <a:extLst>
                    <a:ext uri="{9D8B030D-6E8A-4147-A177-3AD203B41FA5}">
                      <a16:colId xmlns:a16="http://schemas.microsoft.com/office/drawing/2014/main" val="2366059295"/>
                    </a:ext>
                  </a:extLst>
                </a:gridCol>
              </a:tblGrid>
              <a:tr h="385259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2021/2022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2022/2023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2023/to date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827799"/>
                  </a:ext>
                </a:extLst>
              </a:tr>
              <a:tr h="476739">
                <a:tc>
                  <a:txBody>
                    <a:bodyPr/>
                    <a:lstStyle/>
                    <a:p>
                      <a:r>
                        <a:rPr lang="en-GB" sz="1600" dirty="0"/>
                        <a:t>Attendance Outcomes for PP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64.77%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91.28%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92.03%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4440415"/>
                  </a:ext>
                </a:extLst>
              </a:tr>
              <a:tr h="619119">
                <a:tc>
                  <a:txBody>
                    <a:bodyPr/>
                    <a:lstStyle/>
                    <a:p>
                      <a:r>
                        <a:rPr lang="en-GB" sz="1600" dirty="0"/>
                        <a:t>Persistent Absence rates for PP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97.30%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35.06%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29.4%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1380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8565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09506-13F4-4201-889F-5C116E710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2322" y="848827"/>
            <a:ext cx="9720072" cy="1499616"/>
          </a:xfrm>
        </p:spPr>
        <p:txBody>
          <a:bodyPr>
            <a:normAutofit fontScale="90000"/>
          </a:bodyPr>
          <a:lstStyle/>
          <a:p>
            <a:r>
              <a:rPr lang="en-GB" dirty="0"/>
              <a:t>To achieve and sustain improved SEMH development and well-being for all pupils in school, particularly our disadvantaged pupils. </a:t>
            </a:r>
            <a:br>
              <a:rPr lang="en-GB" dirty="0"/>
            </a:b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B4BF55-D92B-4F62-8DF6-6E5DA804D9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21244">
            <a:off x="386745" y="4162965"/>
            <a:ext cx="4103400" cy="2143567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CA971B4-71F4-448C-A51D-7D90B16B6A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9808" y="2489707"/>
            <a:ext cx="3830602" cy="3346515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034997-874C-475C-9C72-715E41BDF1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7495">
            <a:off x="8299917" y="3905592"/>
            <a:ext cx="3000375" cy="146685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89715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 of pupil premium data/Pupil premium strategy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967499-755C-4B43-88A5-D3D6D554812B}"/>
              </a:ext>
            </a:extLst>
          </p:cNvPr>
          <p:cNvSpPr/>
          <p:nvPr/>
        </p:nvSpPr>
        <p:spPr>
          <a:xfrm>
            <a:off x="832020" y="2084832"/>
            <a:ext cx="10149017" cy="4052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Pupil Progress Data submitted and Gap analysis of </a:t>
            </a:r>
            <a:r>
              <a:rPr lang="en-GB" sz="1400" b="1" u="sng" dirty="0"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Autumn Term </a:t>
            </a:r>
            <a:r>
              <a:rPr lang="en-GB" sz="1400" b="1" dirty="0"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&amp; </a:t>
            </a:r>
            <a:r>
              <a:rPr lang="en-GB" sz="1400" b="1" u="sng" dirty="0"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 Term</a:t>
            </a:r>
            <a:r>
              <a:rPr lang="en-GB" sz="1400" b="1" dirty="0"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demonstrated that school experienced: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u="sng" dirty="0"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Reading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400" b="1" dirty="0">
                <a:solidFill>
                  <a:schemeClr val="accent4">
                    <a:lumMod val="75000"/>
                  </a:schemeClr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41% Gap closure between PP pupils and non-PP pupils in Foundation 2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400" b="1" dirty="0">
                <a:solidFill>
                  <a:schemeClr val="accent4">
                    <a:lumMod val="75000"/>
                  </a:schemeClr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0.1% Gap closure between PP pupils and non-PP pupils in Year 1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b="1" dirty="0">
                <a:solidFill>
                  <a:srgbClr val="FF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1.4% Gap increase between PP pupils and non-PP pupils in Year 2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u="sng" dirty="0"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Writing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400" b="1" dirty="0">
                <a:solidFill>
                  <a:schemeClr val="accent4">
                    <a:lumMod val="75000"/>
                  </a:schemeClr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41% Gap closure between PP pupils and non-PP pupils in Foundation 2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b="1" dirty="0">
                <a:solidFill>
                  <a:schemeClr val="accent4">
                    <a:lumMod val="75000"/>
                  </a:schemeClr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5.1% Gap closure between PP pupils and non-PP pupils in writing in Year 1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400" b="1" dirty="0">
                <a:solidFill>
                  <a:srgbClr val="FF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5.1 Gap increase between PP pupils and non-PP pupils in Year 2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GB" sz="1400" b="1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1400" b="1" u="sng" dirty="0"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Maths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400" b="1" dirty="0">
                <a:solidFill>
                  <a:schemeClr val="accent4">
                    <a:lumMod val="75000"/>
                  </a:schemeClr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8.25% Gap closure between PP pupils and non-PP pupils in Foundation 2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400" b="1" dirty="0">
                <a:solidFill>
                  <a:srgbClr val="FF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5.5% Gap increase between PP pupils and non-PP pupils in year 1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400" b="1" dirty="0">
                <a:solidFill>
                  <a:srgbClr val="FF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1.7%Gap increase between PP pupils and non-PP pupils in Year 2</a:t>
            </a:r>
          </a:p>
        </p:txBody>
      </p:sp>
    </p:spTree>
    <p:extLst>
      <p:ext uri="{BB962C8B-B14F-4D97-AF65-F5344CB8AC3E}">
        <p14:creationId xmlns:p14="http://schemas.microsoft.com/office/powerpoint/2010/main" val="889878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2326</TotalTime>
  <Words>401</Words>
  <Application>Microsoft Office PowerPoint</Application>
  <PresentationFormat>Widescreen</PresentationFormat>
  <Paragraphs>64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</vt:lpstr>
      <vt:lpstr>Calibri Light</vt:lpstr>
      <vt:lpstr>Symbol</vt:lpstr>
      <vt:lpstr>Times New Roman</vt:lpstr>
      <vt:lpstr>Tw Cen MT</vt:lpstr>
      <vt:lpstr>Tw Cen MT Condensed</vt:lpstr>
      <vt:lpstr>Wingdings 3</vt:lpstr>
      <vt:lpstr>Integral</vt:lpstr>
      <vt:lpstr>Pupil PREMIUM STRATEGY Analysis</vt:lpstr>
      <vt:lpstr>PowerPoint Presentation</vt:lpstr>
      <vt:lpstr>Improved oral skills and vocabulary among disadvantaged pupils. </vt:lpstr>
      <vt:lpstr>Every child a reader.  Improved reading attainment for disadvantaged pupils. </vt:lpstr>
      <vt:lpstr>To achieve and sustain a curriculum that is relevant </vt:lpstr>
      <vt:lpstr>Improved attendance rates for all pupils, particularly our disadvantaged pupils.   Reduce the number of persistent absences and those who arrive late.  </vt:lpstr>
      <vt:lpstr>To achieve and sustain improved SEMH development and well-being for all pupils in school, particularly our disadvantaged pupils.  </vt:lpstr>
      <vt:lpstr>Summary of pupil premium data/Pupil premium strategy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Kitchen</dc:creator>
  <cp:lastModifiedBy>Nicola Kitchen</cp:lastModifiedBy>
  <cp:revision>161</cp:revision>
  <cp:lastPrinted>2022-11-15T12:48:38Z</cp:lastPrinted>
  <dcterms:created xsi:type="dcterms:W3CDTF">2022-05-09T09:21:06Z</dcterms:created>
  <dcterms:modified xsi:type="dcterms:W3CDTF">2024-08-08T12:54:09Z</dcterms:modified>
</cp:coreProperties>
</file>